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7" r:id="rId2"/>
    <p:sldId id="340" r:id="rId3"/>
    <p:sldId id="258" r:id="rId4"/>
    <p:sldId id="341" r:id="rId5"/>
    <p:sldId id="263" r:id="rId6"/>
    <p:sldId id="264" r:id="rId7"/>
    <p:sldId id="265" r:id="rId8"/>
    <p:sldId id="344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43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ED2"/>
    <a:srgbClr val="E7E8EA"/>
    <a:srgbClr val="FFFFFF"/>
    <a:srgbClr val="8DB9E2"/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0" autoAdjust="0"/>
    <p:restoredTop sz="88394" autoAdjust="0"/>
  </p:normalViewPr>
  <p:slideViewPr>
    <p:cSldViewPr snapToGrid="0" snapToObjects="1">
      <p:cViewPr varScale="1">
        <p:scale>
          <a:sx n="99" d="100"/>
          <a:sy n="99" d="100"/>
        </p:scale>
        <p:origin x="7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2CC92-0AFD-4C23-8B16-9F0CFEABDF1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A2F72-EA5B-40B7-946E-113C8E6D08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3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ældre (80 år), opgjort pr. måned for sundhedsklyngen og hele landet (pct.), 2020-2023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ældre (80+ år) med forudgående hjemmesygepleje, opgjort pr. måned for sundhedsklyngen og hele landet (pct.), 2020-2023 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ældre (80+ år) med forudgående visiteret hjemmehjælp (personlig pleje), opgjort pr. måned for sundhedsklyngen og hele landet (pct.), 2020-2023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ældre (80+ år) som bor på plejehjem, opgjort pr. måned for sundhedsklyngen og hele landet (pct.), 2020-2023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akutte somatiske genindlæggelser blandt ældre (80+ år) med forudgående kontakt til almen praksis, opgjort pr. måned for sundhedsklyngen og hele landet (pct.), 2020-2023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forebyggelige sygehusophold blandt ældre (80+ år), opgjort pr. måned for sundhedsklyngen og hele landet, pr. 1.000 ældre, 2020-2023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Antal forebyggelige sygehusophold blandt ældre (80+ år), opgjort pr. måned for sundhedsklyngen og hele landet, pr. 1.000 ældre, 2020-2022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forebyggelige sygehusophold blandt ældre (80+ år), opgjort pr. måned for sundhedsklyngen og hele landet, pr. 1.000 ældre, 2020-2022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forebyggelige sygehusophold blandt ældre (80+ år) med forudgående hjemmesygepleje, opgjort pr. måned for sundhedsklyngen og hele landet, pr. 1.000 borgere, 2020-2023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forebyggelige sygehusophold blandt ældre (80+ år) med forudgående visiteret hjemmehjælp, opgjort pr. måned for sundhedsklyngen og hele landet, pr. 1.000 borgere, 2020-2023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Ældre borgere på 80+: Genindlæggelser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forebyggelige sygehusophold blandt ældre (80+ år) som bor på plejehjem, opgjort pr. måned for sundhedsklyngen og hele landet, pr. 1.000 borgere, 2020-2023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forebyggelige sygehusophold blandt ældre (80+ år) med forudgående kontakt til almen praksis, opgjort pr. måned for sundhedsklyngen og hele landet, pr. 1.000 borgere, 2020-2023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med kronisk sygdom fordelt på kommuner i sundhedsklyngen, pr. 1.000 borgere,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med kronisk sygdom, der har kontakt til sundhedsvæsenet fordelt på sektor,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Antal borgere i hele landet med udvalgte kroniske sygdomme i 2019 og 2022, pr. 1.000 borgere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i sundhedsklyngen med udvalgte kroniske sygdomme i 2019 og 2022, pr. 1.000 borgere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46680-12C9-4957-BDDB-E79D841FBC9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076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borgere med demens, opgjort for sundhedsklyngen og hele landet (pct.), 2020-2022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borgere med astma, opgjort for sundhedsklyngen og hele landet (pct.), 2020-2022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borgere med type 1-diabetes, opgjort for sundhedsklyngen og hele landet (pct.), 2020-2022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borgere med type 2-diabetes, opgjort for sundhedsklyngen og hele landet (pct.), 2020-2022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borgere med leddegigt, opgjort for sundhedsklyngen og hele landet (pct.), 2020-2022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borgere med KOL, opgjort for sundhedsklyngen og hele landet (pct.), 2020-2022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borgere med osteoporose, opgjort for sundhedsklyngen og hele landet (pct.), 2020-2022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borgere med skizofreni, opgjort for sundhedsklyngen og hele landet (pct.), 2020-2022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i sundhedsklyngen med kontakt til det psykiatriske sundhedsvæsen fordelt på sektorer,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med psykiatrisk sygehusophold fordelt på alder og køn i sundhedsklyngen, pr. 1.000 borgere,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med psykiatrisk sygehusophold fordelt på alder i sundhedsklyngen og hele landet, pr. 1.000 borgere,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med psykiatrisk indlæggelse og/eller ambulant ophold fordelt på akut og planlagt, pr. 1.000 borgere for hele landet,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med psykiatrisk indlæggelse og/eller ambulant ophold fordelt på akut og planlagt, pr. 1.000 borgere for hele landet,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med kontakt til psykiatri i praksissektoren fordelt på alder i sundhedsklyngen og hele landet, pr. 1.000 borgere,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med kontakt til psykiatri i praksissektoren fordelt på alder og køn i sundhedsklyngen, pr. 1.000 borgere,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psykiatriske genindlæggelser, opgjort for sundhedsklyngen og hele landet (pct.), 2020-2023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i sundhedsklyngen med kontakt til sundhedsvæsenet fordelt på sektorer,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Populationsoverblik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i sundhedsklyngen og hele landet fordelt på aldersgrupper, pr. 1.000 borgere, 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Udvikling i antal ældre (80+ år) i sundhedsklyngen, pr. 1.000 borgere, 2019-2023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ældre (80+ år) med indlæggelse og/eller ambulant ophold fordelt på akut og planlagt, opgjort for sundhedsklyngen pr. 1.000 ældre,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ældre (80+ år) med indlæggelse og/eller ambulant ophold fordelt på akut og planlagt, opgjort for hele landet pr. 1.000 ældre,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667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Forside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88000"/>
          <a:stretch/>
        </p:blipFill>
        <p:spPr>
          <a:xfrm>
            <a:off x="76200" y="6035040"/>
            <a:ext cx="12020550" cy="82296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pic>
        <p:nvPicPr>
          <p:cNvPr id="5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68556CD3-F170-4C1F-A77C-82F3BB91EB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205"/>
          <a:stretch/>
        </p:blipFill>
        <p:spPr>
          <a:xfrm>
            <a:off x="76200" y="0"/>
            <a:ext cx="12020550" cy="2180492"/>
          </a:xfrm>
          <a:prstGeom prst="rect">
            <a:avLst/>
          </a:prstGeom>
          <a:noFill/>
        </p:spPr>
      </p:pic>
      <p:graphicFrame>
        <p:nvGraphicFramePr>
          <p:cNvPr id="6" name="Tabel 4">
            <a:extLst>
              <a:ext uri="{FF2B5EF4-FFF2-40B4-BE49-F238E27FC236}">
                <a16:creationId xmlns:a16="http://schemas.microsoft.com/office/drawing/2014/main" id="{99C8E402-62F4-4DE8-A22A-1220108D6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950344"/>
              </p:ext>
            </p:extLst>
          </p:nvPr>
        </p:nvGraphicFramePr>
        <p:xfrm>
          <a:off x="839788" y="2180492"/>
          <a:ext cx="5256211" cy="3690072"/>
        </p:xfrm>
        <a:graphic>
          <a:graphicData uri="http://schemas.openxmlformats.org/drawingml/2006/table">
            <a:tbl>
              <a:tblPr firstRow="1" bandRow="1"/>
              <a:tblGrid>
                <a:gridCol w="1762121">
                  <a:extLst>
                    <a:ext uri="{9D8B030D-6E8A-4147-A177-3AD203B41FA5}">
                      <a16:colId xmlns:a16="http://schemas.microsoft.com/office/drawing/2014/main" val="1666485996"/>
                    </a:ext>
                  </a:extLst>
                </a:gridCol>
                <a:gridCol w="1519480">
                  <a:extLst>
                    <a:ext uri="{9D8B030D-6E8A-4147-A177-3AD203B41FA5}">
                      <a16:colId xmlns:a16="http://schemas.microsoft.com/office/drawing/2014/main" val="1741575085"/>
                    </a:ext>
                  </a:extLst>
                </a:gridCol>
                <a:gridCol w="1036649">
                  <a:extLst>
                    <a:ext uri="{9D8B030D-6E8A-4147-A177-3AD203B41FA5}">
                      <a16:colId xmlns:a16="http://schemas.microsoft.com/office/drawing/2014/main" val="1370420014"/>
                    </a:ext>
                  </a:extLst>
                </a:gridCol>
                <a:gridCol w="937961">
                  <a:extLst>
                    <a:ext uri="{9D8B030D-6E8A-4147-A177-3AD203B41FA5}">
                      <a16:colId xmlns:a16="http://schemas.microsoft.com/office/drawing/2014/main" val="2262037969"/>
                    </a:ext>
                  </a:extLst>
                </a:gridCol>
              </a:tblGrid>
              <a:tr h="331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Forbyggelige sygehusophold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a-DK" sz="13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25973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109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41023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120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336418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visteret hjemmehjælp (personlig pleje)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38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60877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41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551405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62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468985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103306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725034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409378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85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78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960795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87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84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7622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Side 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14150" r="57476" b="78503"/>
          <a:stretch/>
        </p:blipFill>
        <p:spPr>
          <a:xfrm>
            <a:off x="76200" y="970384"/>
            <a:ext cx="5111620" cy="503853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pic>
        <p:nvPicPr>
          <p:cNvPr id="5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6DAE9B7A-76EF-4BA8-B769-40423AC1E5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764" b="86122"/>
          <a:stretch/>
        </p:blipFill>
        <p:spPr>
          <a:xfrm>
            <a:off x="76200" y="0"/>
            <a:ext cx="6399245" cy="951722"/>
          </a:xfrm>
          <a:prstGeom prst="rect">
            <a:avLst/>
          </a:prstGeom>
          <a:noFill/>
        </p:spPr>
      </p:pic>
      <p:pic>
        <p:nvPicPr>
          <p:cNvPr id="6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B8182D74-025E-4FFE-94C7-FABE0517ED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925" r="53439"/>
          <a:stretch/>
        </p:blipFill>
        <p:spPr>
          <a:xfrm>
            <a:off x="76200" y="5001208"/>
            <a:ext cx="5596812" cy="1856792"/>
          </a:xfrm>
          <a:prstGeom prst="rect">
            <a:avLst/>
          </a:prstGeom>
          <a:noFill/>
        </p:spPr>
      </p:pic>
      <p:pic>
        <p:nvPicPr>
          <p:cNvPr id="7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09BACCD8-8471-4ADA-9E4E-927E2B3AE5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802" t="13333"/>
          <a:stretch/>
        </p:blipFill>
        <p:spPr>
          <a:xfrm>
            <a:off x="5822302" y="914400"/>
            <a:ext cx="6274448" cy="5943600"/>
          </a:xfrm>
          <a:prstGeom prst="rect">
            <a:avLst/>
          </a:prstGeom>
          <a:noFill/>
        </p:spPr>
      </p:pic>
      <p:graphicFrame>
        <p:nvGraphicFramePr>
          <p:cNvPr id="8" name="Pladsholder til indhold 9">
            <a:extLst>
              <a:ext uri="{FF2B5EF4-FFF2-40B4-BE49-F238E27FC236}">
                <a16:creationId xmlns:a16="http://schemas.microsoft.com/office/drawing/2014/main" id="{7A9CDECA-B441-48EE-9931-37871FEE62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377545"/>
              </p:ext>
            </p:extLst>
          </p:nvPr>
        </p:nvGraphicFramePr>
        <p:xfrm>
          <a:off x="719999" y="2088074"/>
          <a:ext cx="5070474" cy="1835009"/>
        </p:xfrm>
        <a:graphic>
          <a:graphicData uri="http://schemas.openxmlformats.org/drawingml/2006/table">
            <a:tbl>
              <a:tblPr firstRow="1" bandRow="1"/>
              <a:tblGrid>
                <a:gridCol w="1434265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797804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838405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689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2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2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kronisk sygdom</a:t>
                      </a:r>
                      <a:r>
                        <a:rPr lang="da-DK" sz="12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, pr. 1.000</a:t>
                      </a:r>
                      <a:endParaRPr lang="da-DK" sz="12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2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flere kroniske sygdomme</a:t>
                      </a:r>
                      <a:r>
                        <a:rPr lang="da-DK" sz="12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, pr. 1.000</a:t>
                      </a:r>
                      <a:endParaRPr lang="da-DK" sz="12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Silkeborg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Skive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81684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Viborg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203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4991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222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3" y="526774"/>
            <a:ext cx="3343899" cy="972258"/>
          </a:xfrm>
        </p:spPr>
        <p:txBody>
          <a:bodyPr/>
          <a:lstStyle/>
          <a:p>
            <a:r>
              <a:rPr lang="da-DK" sz="3500" b="1" dirty="0">
                <a:latin typeface="Poppins ExtraBold"/>
              </a:rPr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8DB9E2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solidFill>
                  <a:schemeClr val="bg1"/>
                </a:solidFill>
                <a:latin typeface="Poppins Light" panose="020B0604020202020204" charset="0"/>
                <a:cs typeface="Poppins Light" panose="020B0604020202020204" charset="0"/>
              </a:rPr>
              <a:t>Midtklyngen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6394837" y="3224085"/>
            <a:ext cx="109131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</a:t>
            </a:r>
            <a:r>
              <a:rPr lang="da-DK" b="0"/>
              <a:t>Holbæk Sygehus</a:t>
            </a:r>
            <a:endParaRPr lang="da-DK" b="0" dirty="0"/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30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Side 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graphicFrame>
        <p:nvGraphicFramePr>
          <p:cNvPr id="5" name="Pladsholder til indhold 9">
            <a:extLst>
              <a:ext uri="{FF2B5EF4-FFF2-40B4-BE49-F238E27FC236}">
                <a16:creationId xmlns:a16="http://schemas.microsoft.com/office/drawing/2014/main" id="{8F9774BE-F92E-41F4-81A1-E39174E3D5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489960"/>
              </p:ext>
            </p:extLst>
          </p:nvPr>
        </p:nvGraphicFramePr>
        <p:xfrm>
          <a:off x="720000" y="2375704"/>
          <a:ext cx="4727763" cy="2075960"/>
        </p:xfrm>
        <a:graphic>
          <a:graphicData uri="http://schemas.openxmlformats.org/drawingml/2006/table">
            <a:tbl>
              <a:tblPr firstRow="1" bandRow="1"/>
              <a:tblGrid>
                <a:gridCol w="1575921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575921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575921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699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kontakt  til psykiatrisk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sygehusvæsen,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kontakt til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psykiatrisk praksis,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62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Silkeborg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62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Skive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81684"/>
                  </a:ext>
                </a:extLst>
              </a:tr>
              <a:tr h="262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Viborg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4991"/>
                  </a:ext>
                </a:extLst>
              </a:tr>
              <a:tr h="262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11737"/>
                  </a:ext>
                </a:extLst>
              </a:tr>
              <a:tr h="262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222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Side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CA3F9786-6864-44EC-A984-F59B2B7AC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246254"/>
              </p:ext>
            </p:extLst>
          </p:nvPr>
        </p:nvGraphicFramePr>
        <p:xfrm>
          <a:off x="838200" y="1825625"/>
          <a:ext cx="5196613" cy="2616488"/>
        </p:xfrm>
        <a:graphic>
          <a:graphicData uri="http://schemas.openxmlformats.org/drawingml/2006/table">
            <a:tbl>
              <a:tblPr firstRow="1" bandRow="1"/>
              <a:tblGrid>
                <a:gridCol w="1534617">
                  <a:extLst>
                    <a:ext uri="{9D8B030D-6E8A-4147-A177-3AD203B41FA5}">
                      <a16:colId xmlns:a16="http://schemas.microsoft.com/office/drawing/2014/main" val="2296091927"/>
                    </a:ext>
                  </a:extLst>
                </a:gridCol>
                <a:gridCol w="814497">
                  <a:extLst>
                    <a:ext uri="{9D8B030D-6E8A-4147-A177-3AD203B41FA5}">
                      <a16:colId xmlns:a16="http://schemas.microsoft.com/office/drawing/2014/main" val="2497805433"/>
                    </a:ext>
                  </a:extLst>
                </a:gridCol>
                <a:gridCol w="749419">
                  <a:extLst>
                    <a:ext uri="{9D8B030D-6E8A-4147-A177-3AD203B41FA5}">
                      <a16:colId xmlns:a16="http://schemas.microsoft.com/office/drawing/2014/main" val="2981504276"/>
                    </a:ext>
                  </a:extLst>
                </a:gridCol>
                <a:gridCol w="612162">
                  <a:extLst>
                    <a:ext uri="{9D8B030D-6E8A-4147-A177-3AD203B41FA5}">
                      <a16:colId xmlns:a16="http://schemas.microsoft.com/office/drawing/2014/main" val="2972256238"/>
                    </a:ext>
                  </a:extLst>
                </a:gridCol>
                <a:gridCol w="742959">
                  <a:extLst>
                    <a:ext uri="{9D8B030D-6E8A-4147-A177-3AD203B41FA5}">
                      <a16:colId xmlns:a16="http://schemas.microsoft.com/office/drawing/2014/main" val="755161003"/>
                    </a:ext>
                  </a:extLst>
                </a:gridCol>
                <a:gridCol w="742959">
                  <a:extLst>
                    <a:ext uri="{9D8B030D-6E8A-4147-A177-3AD203B41FA5}">
                      <a16:colId xmlns:a16="http://schemas.microsoft.com/office/drawing/2014/main" val="3453090754"/>
                    </a:ext>
                  </a:extLst>
                </a:gridCol>
              </a:tblGrid>
              <a:tr h="646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Borgere (2023)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Borgere med kronisk sygdom (2022)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Borgere med kontakt til psykiatri (2022) 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6484861"/>
                  </a:ext>
                </a:extLst>
              </a:tr>
              <a:tr h="394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75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75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75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  <a:r>
                        <a:rPr lang="da-DK" sz="750" i="1" baseline="0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 pr. 1.000 borgere</a:t>
                      </a:r>
                      <a:endParaRPr lang="da-DK" sz="750" i="1" dirty="0">
                        <a:solidFill>
                          <a:schemeClr val="bg1"/>
                        </a:solidFill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75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75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  <a:r>
                        <a:rPr lang="da-DK" sz="750" i="1" baseline="0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 pr. 1.000 borgere</a:t>
                      </a:r>
                      <a:endParaRPr lang="da-DK" sz="750" i="1" dirty="0">
                        <a:solidFill>
                          <a:schemeClr val="bg1"/>
                        </a:solidFill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898887"/>
                  </a:ext>
                </a:extLst>
              </a:tr>
              <a:tr h="30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Silkeborg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99.199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17.681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3.141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41960"/>
                  </a:ext>
                </a:extLst>
              </a:tr>
              <a:tr h="30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Skive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44.980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9.764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1.464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305860"/>
                  </a:ext>
                </a:extLst>
              </a:tr>
              <a:tr h="30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Viborg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97.321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19.556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203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3.213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204830"/>
                  </a:ext>
                </a:extLst>
              </a:tr>
              <a:tr h="306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241.500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47.001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7.776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12238"/>
                  </a:ext>
                </a:extLst>
              </a:tr>
              <a:tr h="30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</a:t>
                      </a:r>
                      <a:r>
                        <a:rPr lang="da-DK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landet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5.926.989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1.100.724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214.377</a:t>
                      </a:r>
                      <a:endParaRPr lang="da-DK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Poppins Light" panose="020B0604020202020204" charset="0"/>
                        <a:ea typeface="+mn-ea"/>
                        <a:cs typeface="Poppins Light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37</a:t>
                      </a:r>
                      <a:endParaRPr lang="da-DK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Poppins Light" panose="020B0604020202020204" charset="0"/>
                        <a:ea typeface="+mn-ea"/>
                        <a:cs typeface="Poppins Light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1335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Side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textbox ,slicer ,textbox ,textbox ,image ,image ,image ,textbox ,textbox ,textbox ,textbox ,textbox ,textbox ,shape ,shape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0D50D0A2-897A-4992-B578-6B26E91EB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739451"/>
              </p:ext>
            </p:extLst>
          </p:nvPr>
        </p:nvGraphicFramePr>
        <p:xfrm>
          <a:off x="779808" y="2255598"/>
          <a:ext cx="4994826" cy="1931520"/>
        </p:xfrm>
        <a:graphic>
          <a:graphicData uri="http://schemas.openxmlformats.org/drawingml/2006/table">
            <a:tbl>
              <a:tblPr firstRow="1" bandRow="1"/>
              <a:tblGrid>
                <a:gridCol w="1664942">
                  <a:extLst>
                    <a:ext uri="{9D8B030D-6E8A-4147-A177-3AD203B41FA5}">
                      <a16:colId xmlns:a16="http://schemas.microsoft.com/office/drawing/2014/main" val="623407841"/>
                    </a:ext>
                  </a:extLst>
                </a:gridCol>
                <a:gridCol w="1664942">
                  <a:extLst>
                    <a:ext uri="{9D8B030D-6E8A-4147-A177-3AD203B41FA5}">
                      <a16:colId xmlns:a16="http://schemas.microsoft.com/office/drawing/2014/main" val="3990393617"/>
                    </a:ext>
                  </a:extLst>
                </a:gridCol>
                <a:gridCol w="1664942">
                  <a:extLst>
                    <a:ext uri="{9D8B030D-6E8A-4147-A177-3AD203B41FA5}">
                      <a16:colId xmlns:a16="http://schemas.microsoft.com/office/drawing/2014/main" val="4209309830"/>
                    </a:ext>
                  </a:extLst>
                </a:gridCol>
              </a:tblGrid>
              <a:tr h="401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 (pr. 1.000 borgere)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373684"/>
                  </a:ext>
                </a:extLst>
              </a:tr>
              <a:tr h="300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Silkeborg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4.624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297575"/>
                  </a:ext>
                </a:extLst>
              </a:tr>
              <a:tr h="300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Skive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2.975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961661"/>
                  </a:ext>
                </a:extLst>
              </a:tr>
              <a:tr h="300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Viborg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5.292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222356"/>
                  </a:ext>
                </a:extLst>
              </a:tr>
              <a:tr h="300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12.891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902158"/>
                  </a:ext>
                </a:extLst>
              </a:tr>
              <a:tr h="300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304.350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434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3288D31F-680C-49E4-8752-0B9681060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848987"/>
              </p:ext>
            </p:extLst>
          </p:nvPr>
        </p:nvGraphicFramePr>
        <p:xfrm>
          <a:off x="838200" y="1825625"/>
          <a:ext cx="4958331" cy="3476794"/>
        </p:xfrm>
        <a:graphic>
          <a:graphicData uri="http://schemas.openxmlformats.org/drawingml/2006/table">
            <a:tbl>
              <a:tblPr firstRow="1" bandRow="1"/>
              <a:tblGrid>
                <a:gridCol w="1662258">
                  <a:extLst>
                    <a:ext uri="{9D8B030D-6E8A-4147-A177-3AD203B41FA5}">
                      <a16:colId xmlns:a16="http://schemas.microsoft.com/office/drawing/2014/main" val="1666485996"/>
                    </a:ext>
                  </a:extLst>
                </a:gridCol>
                <a:gridCol w="1433368">
                  <a:extLst>
                    <a:ext uri="{9D8B030D-6E8A-4147-A177-3AD203B41FA5}">
                      <a16:colId xmlns:a16="http://schemas.microsoft.com/office/drawing/2014/main" val="1741575085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370420014"/>
                    </a:ext>
                  </a:extLst>
                </a:gridCol>
                <a:gridCol w="884805">
                  <a:extLst>
                    <a:ext uri="{9D8B030D-6E8A-4147-A177-3AD203B41FA5}">
                      <a16:colId xmlns:a16="http://schemas.microsoft.com/office/drawing/2014/main" val="2262037969"/>
                    </a:ext>
                  </a:extLst>
                </a:gridCol>
              </a:tblGrid>
              <a:tr h="331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Genindlæggelser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25973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41023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336418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visteret hjemmehjælp (personlig pleje)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60877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551405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468985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103306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725034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409378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960795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7622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B13BB115-1DF5-4E6C-9331-33636C6C5CE9}"/>
</file>

<file path=customXml/itemProps2.xml><?xml version="1.0" encoding="utf-8"?>
<ds:datastoreItem xmlns:ds="http://schemas.openxmlformats.org/officeDocument/2006/customXml" ds:itemID="{73828F4E-DA91-41BF-9D92-E812ECBA38E4}"/>
</file>

<file path=customXml/itemProps3.xml><?xml version="1.0" encoding="utf-8"?>
<ds:datastoreItem xmlns:ds="http://schemas.openxmlformats.org/officeDocument/2006/customXml" ds:itemID="{F51D6E62-C9DF-4A19-9B39-63C83AF0035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2683</Words>
  <Application>Microsoft Office PowerPoint</Application>
  <PresentationFormat>Widescreen</PresentationFormat>
  <Paragraphs>950</Paragraphs>
  <Slides>29</Slides>
  <Notes>29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Poppins</vt:lpstr>
      <vt:lpstr>Poppins Black</vt:lpstr>
      <vt:lpstr>Poppins ExtraBold</vt:lpstr>
      <vt:lpstr>Poppins Light</vt:lpstr>
      <vt:lpstr>Poppins SemiBold</vt:lpstr>
      <vt:lpstr>Custom Design</vt:lpstr>
      <vt:lpstr>Forside</vt:lpstr>
      <vt:lpstr>Om datapakken</vt:lpstr>
      <vt:lpstr>Side 1</vt:lpstr>
      <vt:lpstr>Populationsoverblik</vt:lpstr>
      <vt:lpstr>Populationsoverblik 2</vt:lpstr>
      <vt:lpstr>Side 4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Side 2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Side 3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12</cp:revision>
  <dcterms:created xsi:type="dcterms:W3CDTF">2016-09-04T11:54:55Z</dcterms:created>
  <dcterms:modified xsi:type="dcterms:W3CDTF">2023-07-31T12:41:06Z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